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</p:sldMasterIdLst>
  <p:notesMasterIdLst>
    <p:notesMasterId r:id="rId16"/>
  </p:notesMasterIdLst>
  <p:sldIdLst>
    <p:sldId id="357" r:id="rId3"/>
    <p:sldId id="257" r:id="rId4"/>
    <p:sldId id="338" r:id="rId5"/>
    <p:sldId id="286" r:id="rId6"/>
    <p:sldId id="291" r:id="rId7"/>
    <p:sldId id="343" r:id="rId8"/>
    <p:sldId id="346" r:id="rId9"/>
    <p:sldId id="347" r:id="rId10"/>
    <p:sldId id="356" r:id="rId11"/>
    <p:sldId id="339" r:id="rId12"/>
    <p:sldId id="340" r:id="rId13"/>
    <p:sldId id="342" r:id="rId14"/>
    <p:sldId id="345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54" y="7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581AA8-D555-49CE-8731-52E82D61969D}" type="datetimeFigureOut">
              <a:rPr lang="en-US" smtClean="0"/>
              <a:t>5/9/2019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86691E1-3543-4A11-8D29-7FCE71D10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53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59498A-9112-4CB0-9DD9-E1FA2624F41B}" type="slidenum">
              <a:rPr lang="en-US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08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512" y="6157062"/>
            <a:ext cx="7772400" cy="34872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4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9209" y="6447223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1722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533400" y="8382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4547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8844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4577924" y="1127797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014157" y="114675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49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501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893379" y="-746234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dirty="0" err="1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5620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| orang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385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| orang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9" y="2415961"/>
            <a:ext cx="7772400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0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30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|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0398" y="2415961"/>
            <a:ext cx="7841151" cy="12233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45179" y="3815531"/>
            <a:ext cx="7772400" cy="5461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3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V="1">
            <a:off x="464427" y="108041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91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 flipV="1">
            <a:off x="464427" y="602313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V="1">
            <a:off x="464427" y="11430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8885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4243311" y="6555406"/>
            <a:ext cx="4900689" cy="302593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defPPr>
              <a:defRPr lang="en-US"/>
            </a:defPPr>
            <a:lvl1pPr marL="0" algn="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</a:rPr>
              <a:t>Confidential property of Optum. Do not distribute or reproduce without express permission from Optum.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 flipV="1">
            <a:off x="464427" y="6023132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 flipV="1">
            <a:off x="464427" y="1078315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68" y="305781"/>
            <a:ext cx="1748808" cy="45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9412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ection title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2459" y="2931081"/>
            <a:ext cx="8015792" cy="1088988"/>
          </a:xfrm>
          <a:noFill/>
        </p:spPr>
        <p:txBody>
          <a:bodyPr wrap="square" tIns="89648" bIns="89648" anchor="t" anchorCtr="0">
            <a:spAutoFit/>
          </a:bodyPr>
          <a:lstStyle>
            <a:lvl1pPr>
              <a:defRPr sz="5800" spc="-74" baseline="0">
                <a:gradFill>
                  <a:gsLst>
                    <a:gs pos="92035">
                      <a:schemeClr val="tx2"/>
                    </a:gs>
                    <a:gs pos="44000">
                      <a:schemeClr val="tx2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F18F5FCC-583C-47C6-9953-2F6AD74D46AE}" type="slidenum">
              <a:rPr>
                <a:solidFill>
                  <a:srgbClr val="55565A"/>
                </a:solidFill>
              </a:rPr>
              <a:pPr algn="r"/>
              <a:t>‹#›</a:t>
            </a:fld>
            <a:endParaRPr dirty="0">
              <a:solidFill>
                <a:srgbClr val="55565A"/>
              </a:solidFill>
            </a:endParaRPr>
          </a:p>
        </p:txBody>
      </p:sp>
      <p:pic>
        <p:nvPicPr>
          <p:cNvPr id="6" name="Picture 2" descr="A:\Assets\Logos\OPTUM_Logos\~OptumRx Logos\OPTUMRx_®_RGB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202" y="5891189"/>
            <a:ext cx="1828714" cy="5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0973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44" y="6174622"/>
            <a:ext cx="1387578" cy="35803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525884"/>
            <a:ext cx="8229600" cy="38216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Slide Number Placeholder 5"/>
          <p:cNvSpPr txBox="1">
            <a:spLocks/>
          </p:cNvSpPr>
          <p:nvPr/>
        </p:nvSpPr>
        <p:spPr>
          <a:xfrm>
            <a:off x="8229600" y="6508153"/>
            <a:ext cx="457200" cy="20955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1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E22CD0-11F5-4647-B802-77FC0A9339C4}" type="slidenum">
              <a:rPr lang="en-US" sz="800" b="1" smtClean="0">
                <a:solidFill>
                  <a:schemeClr val="tx1"/>
                </a:solidFill>
              </a:rPr>
              <a:t>‹#›</a:t>
            </a:fld>
            <a:endParaRPr lang="en-US" sz="900" b="1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464427" y="6018071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64427" y="1143000"/>
            <a:ext cx="8217515" cy="9477"/>
          </a:xfrm>
          <a:prstGeom prst="line">
            <a:avLst/>
          </a:prstGeom>
          <a:ln w="12700">
            <a:solidFill>
              <a:srgbClr val="888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497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1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3" r:id="rId2"/>
    <p:sldLayoutId id="2147483650" r:id="rId3"/>
    <p:sldLayoutId id="2147483661" r:id="rId4"/>
    <p:sldLayoutId id="2147483665" r:id="rId5"/>
    <p:sldLayoutId id="2147483664" r:id="rId6"/>
    <p:sldLayoutId id="2147483662" r:id="rId7"/>
    <p:sldLayoutId id="2147483657" r:id="rId8"/>
    <p:sldLayoutId id="2147483659" r:id="rId9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1450" indent="-171450" algn="l" defTabSz="914400" rtl="0" eaLnBrk="1" latinLnBrk="0" hangingPunct="1">
        <a:lnSpc>
          <a:spcPct val="95000"/>
        </a:lnSpc>
        <a:spcBef>
          <a:spcPts val="6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00050" indent="-17145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Font typeface="Arial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571500" indent="-11430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857250" indent="-17145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Font typeface="Arial" pitchFamily="34" charset="0"/>
        <a:buChar char="–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028700" indent="-114300" algn="l" defTabSz="914400" rtl="0" eaLnBrk="1" latinLnBrk="0" hangingPunct="1">
        <a:lnSpc>
          <a:spcPct val="95000"/>
        </a:lnSpc>
        <a:spcBef>
          <a:spcPts val="300"/>
        </a:spcBef>
        <a:spcAft>
          <a:spcPts val="300"/>
        </a:spcAft>
        <a:buClr>
          <a:schemeClr val="accent1"/>
        </a:buClr>
        <a:buFont typeface="Arial" pitchFamily="34" charset="0"/>
        <a:buChar char="•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1387" y="304801"/>
            <a:ext cx="8396863" cy="62035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387" y="1354138"/>
            <a:ext cx="8396863" cy="47720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33445"/>
            <a:ext cx="386530" cy="247226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>
              <a:defRPr lang="en-US" sz="800" b="0" smtClean="0">
                <a:latin typeface="Arial" pitchFamily="34" charset="0"/>
                <a:cs typeface="Arial" pitchFamily="34" charset="0"/>
              </a:defRPr>
            </a:lvl1pPr>
          </a:lstStyle>
          <a:p>
            <a:pPr algn="r"/>
            <a:fld id="{F18F5FCC-583C-47C6-9953-2F6AD74D46AE}" type="slidenum">
              <a:rPr>
                <a:solidFill>
                  <a:srgbClr val="55565A"/>
                </a:solidFill>
              </a:rPr>
              <a:pPr algn="r"/>
              <a:t>‹#›</a:t>
            </a:fld>
            <a:endParaRPr dirty="0">
              <a:solidFill>
                <a:srgbClr val="55565A"/>
              </a:solidFill>
            </a:endParaRPr>
          </a:p>
        </p:txBody>
      </p:sp>
      <p:pic>
        <p:nvPicPr>
          <p:cNvPr id="9" name="Picture 2" descr="A:\Assets\Logos\OPTUM_Logos\~OptumRx Logos\OPTUMRx_®_RGB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792" y="6247061"/>
            <a:ext cx="1302937" cy="38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61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5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98463" indent="-17145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6510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5663" indent="-171450" algn="l" defTabSz="914400" rtl="0" eaLnBrk="1" latinLnBrk="0" hangingPunct="1">
        <a:lnSpc>
          <a:spcPct val="95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9825" indent="-227013" algn="l" defTabSz="914400" rtl="0" eaLnBrk="1" latinLnBrk="0" hangingPunct="1">
        <a:lnSpc>
          <a:spcPct val="95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3999" cy="5593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-1" y="4402923"/>
            <a:ext cx="9144001" cy="1190353"/>
            <a:chOff x="-1" y="4402923"/>
            <a:chExt cx="9144001" cy="1190353"/>
          </a:xfrm>
          <a:effectLst/>
        </p:grpSpPr>
        <p:sp>
          <p:nvSpPr>
            <p:cNvPr id="7" name="Rectangle 6"/>
            <p:cNvSpPr/>
            <p:nvPr/>
          </p:nvSpPr>
          <p:spPr>
            <a:xfrm>
              <a:off x="-1" y="4402923"/>
              <a:ext cx="9144001" cy="1190353"/>
            </a:xfrm>
            <a:prstGeom prst="rect">
              <a:avLst/>
            </a:prstGeom>
            <a:gradFill>
              <a:gsLst>
                <a:gs pos="36000">
                  <a:srgbClr val="E87722">
                    <a:alpha val="95000"/>
                  </a:srgbClr>
                </a:gs>
                <a:gs pos="100000">
                  <a:srgbClr val="E87722">
                    <a:alpha val="65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31520" rIns="365760" rtlCol="0" anchor="ctr"/>
            <a:lstStyle/>
            <a:p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581706" y="4644156"/>
              <a:ext cx="810509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200" dirty="0" smtClean="0">
                  <a:solidFill>
                    <a:srgbClr val="FFFFFF"/>
                  </a:solidFill>
                </a:rPr>
                <a:t>Plumbers &amp; Steamfitters Local 486 – 1Q19</a:t>
              </a:r>
            </a:p>
            <a:p>
              <a:r>
                <a:rPr lang="en-US" sz="1200" dirty="0" smtClean="0">
                  <a:solidFill>
                    <a:srgbClr val="FFFFFF"/>
                  </a:solidFill>
                </a:rPr>
                <a:t>  May 13</a:t>
              </a:r>
              <a:r>
                <a:rPr lang="en-US" sz="1200" baseline="30000" dirty="0" smtClean="0">
                  <a:solidFill>
                    <a:srgbClr val="FFFFFF"/>
                  </a:solidFill>
                </a:rPr>
                <a:t>th</a:t>
              </a:r>
              <a:r>
                <a:rPr lang="en-US" sz="1200" dirty="0" smtClean="0">
                  <a:solidFill>
                    <a:srgbClr val="FFFFFF"/>
                  </a:solidFill>
                </a:rPr>
                <a:t> 2019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4976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386144"/>
            <a:ext cx="8441055" cy="6320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990600" y="1390891"/>
            <a:ext cx="1371600" cy="609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3657600" y="1493134"/>
            <a:ext cx="1358096" cy="66650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73106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27299"/>
            <a:ext cx="7886700" cy="505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3962400" y="1929114"/>
            <a:ext cx="762000" cy="297084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3962400" y="2362200"/>
            <a:ext cx="7620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3886200" y="2956187"/>
            <a:ext cx="9144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Oval 4"/>
          <p:cNvSpPr/>
          <p:nvPr/>
        </p:nvSpPr>
        <p:spPr>
          <a:xfrm>
            <a:off x="6400800" y="2994287"/>
            <a:ext cx="685800" cy="2286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3810000" y="4027990"/>
            <a:ext cx="9144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6400800" y="4027990"/>
            <a:ext cx="7239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13" y="152400"/>
            <a:ext cx="8229600" cy="569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1905000" y="5000263"/>
            <a:ext cx="762000" cy="2667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1905000" y="5332071"/>
            <a:ext cx="6858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1932972" y="5565140"/>
            <a:ext cx="647700" cy="3048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Oval 4"/>
          <p:cNvSpPr/>
          <p:nvPr/>
        </p:nvSpPr>
        <p:spPr>
          <a:xfrm>
            <a:off x="3539924" y="4876141"/>
            <a:ext cx="762000" cy="11404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8528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7" y="298450"/>
            <a:ext cx="8105014" cy="5984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53814" y="6088380"/>
            <a:ext cx="3494786" cy="3886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46% of your population is being treated for more than one</a:t>
            </a:r>
          </a:p>
          <a:p>
            <a:r>
              <a:rPr lang="en-US" sz="1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Disease</a:t>
            </a:r>
            <a:r>
              <a:rPr lang="en-US" sz="1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1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5285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455612"/>
            <a:ext cx="8115300" cy="414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1066800" y="2161090"/>
            <a:ext cx="11430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3581400" y="2161090"/>
            <a:ext cx="9144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8001000" y="2137780"/>
            <a:ext cx="679450" cy="25191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981200" y="4495800"/>
            <a:ext cx="3048000" cy="6858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Diabetes moved up 1 in current rank</a:t>
            </a:r>
          </a:p>
          <a:p>
            <a:r>
              <a:rPr lang="en-US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plan paid PMPM % change is 52.8%.</a:t>
            </a:r>
          </a:p>
          <a:p>
            <a:r>
              <a:rPr lang="en-US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2018 total utilizers 79 and in 1Q19 increased</a:t>
            </a:r>
          </a:p>
          <a:p>
            <a:r>
              <a:rPr lang="en-US" sz="11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87. </a:t>
            </a:r>
            <a:endParaRPr lang="en-US" sz="11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" y="584200"/>
            <a:ext cx="8324756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304800" y="1905000"/>
            <a:ext cx="1163638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2667000" y="1905000"/>
            <a:ext cx="136779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2819400" y="2209800"/>
            <a:ext cx="838200" cy="2133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Oval 4"/>
          <p:cNvSpPr/>
          <p:nvPr/>
        </p:nvSpPr>
        <p:spPr>
          <a:xfrm>
            <a:off x="451802" y="2209800"/>
            <a:ext cx="1376998" cy="21336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2827020" y="2575560"/>
            <a:ext cx="914400" cy="16764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381000" y="2583180"/>
            <a:ext cx="1447800" cy="16002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2842260" y="4648200"/>
            <a:ext cx="914400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9" name="Oval 8"/>
          <p:cNvSpPr/>
          <p:nvPr/>
        </p:nvSpPr>
        <p:spPr>
          <a:xfrm>
            <a:off x="2819400" y="4953000"/>
            <a:ext cx="723900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0" name="Oval 9"/>
          <p:cNvSpPr/>
          <p:nvPr/>
        </p:nvSpPr>
        <p:spPr>
          <a:xfrm>
            <a:off x="228600" y="4648200"/>
            <a:ext cx="2057400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1" name="Oval 10"/>
          <p:cNvSpPr/>
          <p:nvPr/>
        </p:nvSpPr>
        <p:spPr>
          <a:xfrm>
            <a:off x="304800" y="4953000"/>
            <a:ext cx="1524000" cy="152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2" name="Oval 11"/>
          <p:cNvSpPr/>
          <p:nvPr/>
        </p:nvSpPr>
        <p:spPr>
          <a:xfrm>
            <a:off x="451802" y="3068320"/>
            <a:ext cx="1224598" cy="2082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3" name="Oval 12"/>
          <p:cNvSpPr/>
          <p:nvPr/>
        </p:nvSpPr>
        <p:spPr>
          <a:xfrm>
            <a:off x="2857500" y="3068320"/>
            <a:ext cx="10668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4" name="Oval 13"/>
          <p:cNvSpPr/>
          <p:nvPr/>
        </p:nvSpPr>
        <p:spPr>
          <a:xfrm>
            <a:off x="436562" y="3573780"/>
            <a:ext cx="1069499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5" name="Oval 14"/>
          <p:cNvSpPr/>
          <p:nvPr/>
        </p:nvSpPr>
        <p:spPr>
          <a:xfrm>
            <a:off x="2819400" y="3589020"/>
            <a:ext cx="1215390" cy="19812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16" name="Oval 15"/>
          <p:cNvSpPr/>
          <p:nvPr/>
        </p:nvSpPr>
        <p:spPr>
          <a:xfrm>
            <a:off x="406559" y="4953000"/>
            <a:ext cx="1099502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" y="584200"/>
            <a:ext cx="8324756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381000" y="1676400"/>
            <a:ext cx="10668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3" name="Oval 2"/>
          <p:cNvSpPr/>
          <p:nvPr/>
        </p:nvSpPr>
        <p:spPr>
          <a:xfrm>
            <a:off x="457200" y="2232660"/>
            <a:ext cx="990600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4" name="Oval 3"/>
          <p:cNvSpPr/>
          <p:nvPr/>
        </p:nvSpPr>
        <p:spPr>
          <a:xfrm>
            <a:off x="419100" y="3268980"/>
            <a:ext cx="1943100" cy="16002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5" name="Oval 4"/>
          <p:cNvSpPr/>
          <p:nvPr/>
        </p:nvSpPr>
        <p:spPr>
          <a:xfrm>
            <a:off x="459422" y="3581400"/>
            <a:ext cx="1293178" cy="2286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6" name="Oval 5"/>
          <p:cNvSpPr/>
          <p:nvPr/>
        </p:nvSpPr>
        <p:spPr>
          <a:xfrm>
            <a:off x="421322" y="3810000"/>
            <a:ext cx="1066800" cy="1828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7" name="Oval 6"/>
          <p:cNvSpPr/>
          <p:nvPr/>
        </p:nvSpPr>
        <p:spPr>
          <a:xfrm>
            <a:off x="421322" y="4114800"/>
            <a:ext cx="1066800" cy="1828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8" name="Oval 7"/>
          <p:cNvSpPr/>
          <p:nvPr/>
        </p:nvSpPr>
        <p:spPr>
          <a:xfrm>
            <a:off x="422910" y="4297680"/>
            <a:ext cx="1065212" cy="18288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  <p:sp>
        <p:nvSpPr>
          <p:cNvPr id="9" name="Oval 8"/>
          <p:cNvSpPr/>
          <p:nvPr/>
        </p:nvSpPr>
        <p:spPr>
          <a:xfrm>
            <a:off x="304800" y="4953000"/>
            <a:ext cx="1371600" cy="1524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1" y="1425243"/>
            <a:ext cx="4966929" cy="21357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z="3600" dirty="0">
                <a:solidFill>
                  <a:srgbClr val="53565A"/>
                </a:solidFill>
              </a:rPr>
              <a:t>9</a:t>
            </a:r>
            <a:r>
              <a:rPr lang="en-US" sz="3600" dirty="0" smtClean="0">
                <a:solidFill>
                  <a:srgbClr val="53565A"/>
                </a:solidFill>
              </a:rPr>
              <a:t>. Appendix</a:t>
            </a:r>
          </a:p>
        </p:txBody>
      </p:sp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38" y="2994026"/>
            <a:ext cx="2785205" cy="103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7489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" y="473075"/>
            <a:ext cx="7572376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546100"/>
            <a:ext cx="7860983" cy="356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06412"/>
            <a:ext cx="8077200" cy="5057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" y="584200"/>
            <a:ext cx="8324756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3363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TUMRxColorPaletteTheme">
  <a:themeElements>
    <a:clrScheme name="Optum Ted">
      <a:dk1>
        <a:srgbClr val="53565A"/>
      </a:dk1>
      <a:lt1>
        <a:sysClr val="window" lastClr="FFFFFF"/>
      </a:lt1>
      <a:dk2>
        <a:srgbClr val="EAAA00"/>
      </a:dk2>
      <a:lt2>
        <a:srgbClr val="B1B3B3"/>
      </a:lt2>
      <a:accent1>
        <a:srgbClr val="E87722"/>
      </a:accent1>
      <a:accent2>
        <a:srgbClr val="008770"/>
      </a:accent2>
      <a:accent3>
        <a:srgbClr val="00549F"/>
      </a:accent3>
      <a:accent4>
        <a:srgbClr val="888B8D"/>
      </a:accent4>
      <a:accent5>
        <a:srgbClr val="739600"/>
      </a:accent5>
      <a:accent6>
        <a:srgbClr val="E87722"/>
      </a:accent6>
      <a:hlink>
        <a:srgbClr val="F2A900"/>
      </a:hlink>
      <a:folHlink>
        <a:srgbClr val="9E7722"/>
      </a:folHlink>
    </a:clrScheme>
    <a:fontScheme name="Opt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45720" rIns="45720" rtlCol="0" anchor="ctr"/>
      <a:lstStyle>
        <a:defPPr algn="ctr">
          <a:defRPr sz="16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OptumRx_Standard">
  <a:themeElements>
    <a:clrScheme name="Optum Sept 2016">
      <a:dk1>
        <a:srgbClr val="55565A"/>
      </a:dk1>
      <a:lt1>
        <a:srgbClr val="FFFFFF"/>
      </a:lt1>
      <a:dk2>
        <a:srgbClr val="E87722"/>
      </a:dk2>
      <a:lt2>
        <a:srgbClr val="EAEAEA"/>
      </a:lt2>
      <a:accent1>
        <a:srgbClr val="E87722"/>
      </a:accent1>
      <a:accent2>
        <a:srgbClr val="F2B411"/>
      </a:accent2>
      <a:accent3>
        <a:srgbClr val="63666A"/>
      </a:accent3>
      <a:accent4>
        <a:srgbClr val="888B8D"/>
      </a:accent4>
      <a:accent5>
        <a:srgbClr val="B1B3B3"/>
      </a:accent5>
      <a:accent6>
        <a:srgbClr val="D0D0CE"/>
      </a:accent6>
      <a:hlink>
        <a:srgbClr val="00549F"/>
      </a:hlink>
      <a:folHlink>
        <a:srgbClr val="00549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OPTUMRxColorPaletteTheme</Template>
  <TotalTime>3659</TotalTime>
  <Words>56</Words>
  <Application>Microsoft Office PowerPoint</Application>
  <PresentationFormat>On-screen Show (4:3)</PresentationFormat>
  <Paragraphs>10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OPTUMRxColorPaletteTheme</vt:lpstr>
      <vt:lpstr>2_OptumRx_Standard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QPR ppt Q2 2018 v1</dc:title>
  <dc:creator>jonathan.cherney@optum.com</dc:creator>
  <cp:keywords>QPR Template</cp:keywords>
  <cp:lastModifiedBy>Perez, Marco E</cp:lastModifiedBy>
  <cp:revision>71</cp:revision>
  <cp:lastPrinted>2015-10-01T16:40:05Z</cp:lastPrinted>
  <dcterms:created xsi:type="dcterms:W3CDTF">2015-09-02T17:51:49Z</dcterms:created>
  <dcterms:modified xsi:type="dcterms:W3CDTF">2019-05-10T05:28:01Z</dcterms:modified>
</cp:coreProperties>
</file>